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18"/>
  </p:notesMasterIdLst>
  <p:handoutMasterIdLst>
    <p:handoutMasterId r:id="rId19"/>
  </p:handoutMasterIdLst>
  <p:sldIdLst>
    <p:sldId id="281" r:id="rId6"/>
    <p:sldId id="296" r:id="rId7"/>
    <p:sldId id="314" r:id="rId8"/>
    <p:sldId id="332" r:id="rId9"/>
    <p:sldId id="333" r:id="rId10"/>
    <p:sldId id="334" r:id="rId11"/>
    <p:sldId id="335" r:id="rId12"/>
    <p:sldId id="336" r:id="rId13"/>
    <p:sldId id="337" r:id="rId14"/>
    <p:sldId id="339" r:id="rId15"/>
    <p:sldId id="338" r:id="rId16"/>
    <p:sldId id="331" r:id="rId17"/>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cmAuthor id="2" name="Cristina Roman" initials="CR" lastIdx="10" clrIdx="1"/>
  <p:cmAuthor id="3" name="Alina Socaciu" initials="AS" lastIdx="1" clrIdx="2">
    <p:extLst>
      <p:ext uri="{19B8F6BF-5375-455C-9EA6-DF929625EA0E}">
        <p15:presenceInfo xmlns:p15="http://schemas.microsoft.com/office/powerpoint/2012/main" userId="S-1-5-21-399871292-1067541598-702843834-726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E411B"/>
    <a:srgbClr val="DF411C"/>
    <a:srgbClr val="DC5D2A"/>
    <a:srgbClr val="7F8781"/>
    <a:srgbClr val="EEEEEE"/>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890" autoAdjust="0"/>
  </p:normalViewPr>
  <p:slideViewPr>
    <p:cSldViewPr snapToGrid="0">
      <p:cViewPr varScale="1">
        <p:scale>
          <a:sx n="103" d="100"/>
          <a:sy n="103" d="100"/>
        </p:scale>
        <p:origin x="138" y="192"/>
      </p:cViewPr>
      <p:guideLst>
        <p:guide orient="horz" pos="88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05/11/2019</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05/11/2019</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aws.amazon.com/step-functions/" TargetMode="External"/><Relationship Id="rId13" Type="http://schemas.openxmlformats.org/officeDocument/2006/relationships/hyperlink" Target="https://aws.amazon.com/compliance/soc-faqs/" TargetMode="External"/><Relationship Id="rId3" Type="http://schemas.openxmlformats.org/officeDocument/2006/relationships/hyperlink" Target="https://aws.amazon.com/serverless/" TargetMode="External"/><Relationship Id="rId7" Type="http://schemas.openxmlformats.org/officeDocument/2006/relationships/hyperlink" Target="https://aws.amazon.com/dynamodb/" TargetMode="External"/><Relationship Id="rId12" Type="http://schemas.openxmlformats.org/officeDocument/2006/relationships/hyperlink" Target="https://aws.amazon.com/cloudfront/" TargetMode="External"/><Relationship Id="rId17" Type="http://schemas.openxmlformats.org/officeDocument/2006/relationships/hyperlink" Target="https://aws.amazon.com/compliance/services-in-scope/" TargetMode="External"/><Relationship Id="rId2" Type="http://schemas.openxmlformats.org/officeDocument/2006/relationships/slide" Target="../slides/slide6.xml"/><Relationship Id="rId16" Type="http://schemas.openxmlformats.org/officeDocument/2006/relationships/hyperlink" Target="https://aws.amazon.com/compliance/iso-27001-faqs/" TargetMode="External"/><Relationship Id="rId1" Type="http://schemas.openxmlformats.org/officeDocument/2006/relationships/notesMaster" Target="../notesMasters/notesMaster1.xml"/><Relationship Id="rId6" Type="http://schemas.openxmlformats.org/officeDocument/2006/relationships/hyperlink" Target="https://aws.amazon.com/s3/" TargetMode="External"/><Relationship Id="rId11" Type="http://schemas.openxmlformats.org/officeDocument/2006/relationships/hyperlink" Target="https://aws.amazon.com/lambda/edge/" TargetMode="External"/><Relationship Id="rId5" Type="http://schemas.openxmlformats.org/officeDocument/2006/relationships/hyperlink" Target="https://aws.amazon.com/api-gateway/" TargetMode="External"/><Relationship Id="rId15" Type="http://schemas.openxmlformats.org/officeDocument/2006/relationships/hyperlink" Target="https://aws.amazon.com/compliance/pci-dss-level-1-faqs/" TargetMode="External"/><Relationship Id="rId10" Type="http://schemas.openxmlformats.org/officeDocument/2006/relationships/hyperlink" Target="https://aws.amazon.com/cloudwatch/" TargetMode="External"/><Relationship Id="rId4" Type="http://schemas.openxmlformats.org/officeDocument/2006/relationships/hyperlink" Target="http://docs.aws.amazon.com/lambda/latest/dg/intro-core-components.html#intro-core-components-event-sources" TargetMode="External"/><Relationship Id="rId9" Type="http://schemas.openxmlformats.org/officeDocument/2006/relationships/hyperlink" Target="https://aws.amazon.com/iam/" TargetMode="External"/><Relationship Id="rId14" Type="http://schemas.openxmlformats.org/officeDocument/2006/relationships/hyperlink" Target="https://aws.amazon.com/compliance/hipaa-compliance/"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ws.amazon.com/serverless/#Serverless_Application_Use_Cas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3</a:t>
            </a:fld>
            <a:endParaRPr lang="en-GB" dirty="0"/>
          </a:p>
        </p:txBody>
      </p:sp>
    </p:spTree>
    <p:extLst>
      <p:ext uri="{BB962C8B-B14F-4D97-AF65-F5344CB8AC3E}">
        <p14:creationId xmlns:p14="http://schemas.microsoft.com/office/powerpoint/2010/main" val="2064670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a:solidFill>
                  <a:schemeClr val="tx1"/>
                </a:solidFill>
                <a:effectLst/>
                <a:latin typeface="+mn-lt"/>
                <a:ea typeface="+mn-ea"/>
                <a:cs typeface="+mn-cs"/>
                <a:hlinkClick r:id="rId3"/>
              </a:rPr>
              <a:t>nearly any type of application</a:t>
            </a:r>
            <a:r>
              <a:rPr lang="en-US" sz="1200" b="0" i="0" kern="1200" dirty="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4</a:t>
            </a:fld>
            <a:endParaRPr lang="en-GB" dirty="0"/>
          </a:p>
        </p:txBody>
      </p:sp>
    </p:spTree>
    <p:extLst>
      <p:ext uri="{BB962C8B-B14F-4D97-AF65-F5344CB8AC3E}">
        <p14:creationId xmlns:p14="http://schemas.microsoft.com/office/powerpoint/2010/main" val="2661300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5</a:t>
            </a:fld>
            <a:endParaRPr lang="en-GB" dirty="0"/>
          </a:p>
        </p:txBody>
      </p:sp>
    </p:spTree>
    <p:extLst>
      <p:ext uri="{BB962C8B-B14F-4D97-AF65-F5344CB8AC3E}">
        <p14:creationId xmlns:p14="http://schemas.microsoft.com/office/powerpoint/2010/main" val="191024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AWS Lambda Features</a:t>
            </a:r>
          </a:p>
          <a:p>
            <a:r>
              <a:rPr lang="en-US" sz="1200" b="0" i="0" kern="1200" dirty="0">
                <a:solidFill>
                  <a:schemeClr val="tx1"/>
                </a:solidFill>
                <a:effectLst/>
                <a:latin typeface="+mn-lt"/>
                <a:ea typeface="+mn-ea"/>
                <a:cs typeface="+mn-cs"/>
              </a:rPr>
              <a:t>AWS Lambda is a </a:t>
            </a:r>
            <a:r>
              <a:rPr lang="en-US" sz="1200" b="0" i="0" u="none" strike="noStrike" kern="1200" dirty="0">
                <a:solidFill>
                  <a:schemeClr val="tx1"/>
                </a:solidFill>
                <a:effectLst/>
                <a:latin typeface="+mn-lt"/>
                <a:ea typeface="+mn-ea"/>
                <a:cs typeface="+mn-cs"/>
                <a:hlinkClick r:id="rId3"/>
              </a:rPr>
              <a:t>serverless compute</a:t>
            </a:r>
            <a:r>
              <a:rPr lang="en-US" sz="1200" b="0" i="0" kern="1200" dirty="0">
                <a:solidFill>
                  <a:schemeClr val="tx1"/>
                </a:solidFill>
                <a:effectLst/>
                <a:latin typeface="+mn-lt"/>
                <a:ea typeface="+mn-ea"/>
                <a:cs typeface="+mn-cs"/>
              </a:rPr>
              <a:t> service that runs your code in response to events and automatically manages the underlying compute resources for you. You can use AWS Lambda to extend other AWS services with custom logic, or create your own back-end services that operate at AWS scale, performance, and security. AWS Lambda can automatically run code in response to </a:t>
            </a:r>
            <a:r>
              <a:rPr lang="en-US" sz="1200" b="0" i="0" u="none" strike="noStrike" kern="1200" dirty="0">
                <a:solidFill>
                  <a:schemeClr val="tx1"/>
                </a:solidFill>
                <a:effectLst/>
                <a:latin typeface="+mn-lt"/>
                <a:ea typeface="+mn-ea"/>
                <a:cs typeface="+mn-cs"/>
                <a:hlinkClick r:id="rId4"/>
              </a:rPr>
              <a:t>multiple events</a:t>
            </a:r>
            <a:r>
              <a:rPr lang="en-US" sz="1200" b="0" i="0" kern="1200" dirty="0">
                <a:solidFill>
                  <a:schemeClr val="tx1"/>
                </a:solidFill>
                <a:effectLst/>
                <a:latin typeface="+mn-lt"/>
                <a:ea typeface="+mn-ea"/>
                <a:cs typeface="+mn-cs"/>
              </a:rPr>
              <a:t>, such as HTTP requests via </a:t>
            </a:r>
            <a:r>
              <a:rPr lang="en-US" sz="1200" b="0" i="0" u="none" strike="noStrike" kern="1200" dirty="0">
                <a:solidFill>
                  <a:schemeClr val="tx1"/>
                </a:solidFill>
                <a:effectLst/>
                <a:latin typeface="+mn-lt"/>
                <a:ea typeface="+mn-ea"/>
                <a:cs typeface="+mn-cs"/>
                <a:hlinkClick r:id="rId5"/>
              </a:rPr>
              <a:t>Amazon API Gateway</a:t>
            </a:r>
            <a:r>
              <a:rPr lang="en-US" sz="1200" b="0" i="0" kern="1200" dirty="0">
                <a:solidFill>
                  <a:schemeClr val="tx1"/>
                </a:solidFill>
                <a:effectLst/>
                <a:latin typeface="+mn-lt"/>
                <a:ea typeface="+mn-ea"/>
                <a:cs typeface="+mn-cs"/>
              </a:rPr>
              <a:t>, modifications to objects in </a:t>
            </a:r>
            <a:r>
              <a:rPr lang="en-US" sz="1200" b="0" i="0" u="none" strike="noStrike" kern="1200" dirty="0">
                <a:solidFill>
                  <a:schemeClr val="tx1"/>
                </a:solidFill>
                <a:effectLst/>
                <a:latin typeface="+mn-lt"/>
                <a:ea typeface="+mn-ea"/>
                <a:cs typeface="+mn-cs"/>
                <a:hlinkClick r:id="rId6"/>
              </a:rPr>
              <a:t>Amazon S3</a:t>
            </a:r>
            <a:r>
              <a:rPr lang="en-US" sz="1200" b="0" i="0" kern="1200" dirty="0">
                <a:solidFill>
                  <a:schemeClr val="tx1"/>
                </a:solidFill>
                <a:effectLst/>
                <a:latin typeface="+mn-lt"/>
                <a:ea typeface="+mn-ea"/>
                <a:cs typeface="+mn-cs"/>
              </a:rPr>
              <a:t> buckets, table updates in </a:t>
            </a:r>
            <a:r>
              <a:rPr lang="en-US" sz="1200" b="0" i="0" u="none" strike="noStrike" kern="1200" dirty="0">
                <a:solidFill>
                  <a:schemeClr val="tx1"/>
                </a:solidFill>
                <a:effectLst/>
                <a:latin typeface="+mn-lt"/>
                <a:ea typeface="+mn-ea"/>
                <a:cs typeface="+mn-cs"/>
                <a:hlinkClick r:id="rId7"/>
              </a:rPr>
              <a:t>Amazon DynamoDB</a:t>
            </a:r>
            <a:r>
              <a:rPr lang="en-US" sz="1200" b="0" i="0" kern="1200" dirty="0">
                <a:solidFill>
                  <a:schemeClr val="tx1"/>
                </a:solidFill>
                <a:effectLst/>
                <a:latin typeface="+mn-lt"/>
                <a:ea typeface="+mn-ea"/>
                <a:cs typeface="+mn-cs"/>
              </a:rPr>
              <a:t>, and state transitions in </a:t>
            </a:r>
            <a:r>
              <a:rPr lang="en-US" sz="1200" b="0" i="0" u="none" strike="noStrike" kern="1200" dirty="0">
                <a:solidFill>
                  <a:schemeClr val="tx1"/>
                </a:solidFill>
                <a:effectLst/>
                <a:latin typeface="+mn-lt"/>
                <a:ea typeface="+mn-ea"/>
                <a:cs typeface="+mn-cs"/>
                <a:hlinkClick r:id="rId8"/>
              </a:rPr>
              <a:t>AWS Step Functions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Lambda runs your code on high-availability compute infrastructure and performs all the administration of the compute resources, including server and operating system maintenance, capacity provisioning and automatic scaling, code and security patch deployment, and code monitoring and logging. All you need to do is supply the code.</a:t>
            </a:r>
          </a:p>
          <a:p>
            <a:r>
              <a:rPr lang="en-US" sz="1200" b="0" i="0" kern="1200" dirty="0">
                <a:solidFill>
                  <a:schemeClr val="tx1"/>
                </a:solidFill>
                <a:effectLst/>
                <a:latin typeface="+mn-lt"/>
                <a:ea typeface="+mn-ea"/>
                <a:cs typeface="+mn-cs"/>
              </a:rPr>
              <a:t>Introducing AWS Lambda functions</a:t>
            </a:r>
          </a:p>
          <a:p>
            <a:r>
              <a:rPr lang="en-US" sz="1200" b="0" i="0" kern="1200" dirty="0">
                <a:solidFill>
                  <a:schemeClr val="tx1"/>
                </a:solidFill>
                <a:effectLst/>
                <a:latin typeface="+mn-lt"/>
                <a:ea typeface="+mn-ea"/>
                <a:cs typeface="+mn-cs"/>
              </a:rPr>
              <a:t>The code you run on AWS Lambda is called a “Lambda function.” After you create your Lambda function it is always ready to run as soon as it is triggered, similar to a formula in a spreadsheet. Each function includes your code as well as some associated configuration information, including the function name and resource requirements. Lambda functions are “stateless,” with no affinity to the underlying infrastructure, so that Lambda can rapidly launch as many copies of the function as needed to scale to the rate of incoming events.</a:t>
            </a:r>
          </a:p>
          <a:p>
            <a:r>
              <a:rPr lang="en-US" sz="1200" b="0" i="0" kern="1200" dirty="0">
                <a:solidFill>
                  <a:schemeClr val="tx1"/>
                </a:solidFill>
                <a:effectLst/>
                <a:latin typeface="+mn-lt"/>
                <a:ea typeface="+mn-ea"/>
                <a:cs typeface="+mn-cs"/>
              </a:rPr>
              <a:t>After you upload your code to AWS Lambda, you can associate your function with specific AWS resources (e.g. a particular Amazon S3 bucket, Amazon DynamoDB table, Amazon Kinesis stream, or Amazon SNS notification). Then, when the resource changes, Lambda will execute your function and manage the compute resources as needed in order to keep up with incoming requests.</a:t>
            </a:r>
          </a:p>
          <a:p>
            <a:r>
              <a:rPr lang="en-US" sz="1200" b="0" i="0" kern="1200" dirty="0">
                <a:solidFill>
                  <a:schemeClr val="tx1"/>
                </a:solidFill>
                <a:effectLst/>
                <a:latin typeface="+mn-lt"/>
                <a:ea typeface="+mn-ea"/>
                <a:cs typeface="+mn-cs"/>
              </a:rPr>
              <a:t>Key Product Features</a:t>
            </a:r>
          </a:p>
          <a:p>
            <a:r>
              <a:rPr lang="en-US" sz="1200" b="0" i="0" kern="1200" dirty="0">
                <a:solidFill>
                  <a:schemeClr val="tx1"/>
                </a:solidFill>
                <a:effectLst/>
                <a:latin typeface="+mn-lt"/>
                <a:ea typeface="+mn-ea"/>
                <a:cs typeface="+mn-cs"/>
              </a:rPr>
              <a:t>Extend other AWS services with custom logic</a:t>
            </a:r>
          </a:p>
          <a:p>
            <a:r>
              <a:rPr lang="en-US" sz="1200" b="0" i="0" kern="1200" dirty="0">
                <a:solidFill>
                  <a:schemeClr val="tx1"/>
                </a:solidFill>
                <a:effectLst/>
                <a:latin typeface="+mn-lt"/>
                <a:ea typeface="+mn-ea"/>
                <a:cs typeface="+mn-cs"/>
              </a:rPr>
              <a:t>AWS Lambda allows you to add custom logic to AWS resources such as Amazon S3 buckets and Amazon DynamoDB tables, making it easy to apply compute to data as it is enters or moves through the cloud.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easy to get started with AWS Lambda. First you create your function by uploading your code (or building it right in the Lambda console) and choosing the memory, timeout period, and </a:t>
            </a:r>
            <a:r>
              <a:rPr lang="en-US" sz="1200" b="0" i="0" u="none" strike="noStrike" kern="1200" dirty="0">
                <a:solidFill>
                  <a:schemeClr val="tx1"/>
                </a:solidFill>
                <a:effectLst/>
                <a:latin typeface="+mn-lt"/>
                <a:ea typeface="+mn-ea"/>
                <a:cs typeface="+mn-cs"/>
                <a:hlinkClick r:id="rId9"/>
              </a:rPr>
              <a:t>AWS Identity and Access Management (IAM)</a:t>
            </a:r>
            <a:r>
              <a:rPr lang="en-US" sz="1200" b="0" i="0" kern="1200" dirty="0">
                <a:solidFill>
                  <a:schemeClr val="tx1"/>
                </a:solidFill>
                <a:effectLst/>
                <a:latin typeface="+mn-lt"/>
                <a:ea typeface="+mn-ea"/>
                <a:cs typeface="+mn-cs"/>
              </a:rPr>
              <a:t> role. Then, you specify the AWS resource to trigger the function, either a particular Amazon S3 bucket, Amazon DynamoDB table, or Amazon Kinesis stream. When the resource changes, Lambda will run your function and launch and manage the compute resources as needed in order to keep up with incoming requests.</a:t>
            </a:r>
          </a:p>
          <a:p>
            <a:r>
              <a:rPr lang="en-US" sz="1200" b="0" i="0" kern="1200" dirty="0">
                <a:solidFill>
                  <a:schemeClr val="tx1"/>
                </a:solidFill>
                <a:effectLst/>
                <a:latin typeface="+mn-lt"/>
                <a:ea typeface="+mn-ea"/>
                <a:cs typeface="+mn-cs"/>
              </a:rPr>
              <a:t>Build custom back-end services</a:t>
            </a:r>
          </a:p>
          <a:p>
            <a:r>
              <a:rPr lang="en-US" sz="1200" b="0" i="0" kern="1200" dirty="0">
                <a:solidFill>
                  <a:schemeClr val="tx1"/>
                </a:solidFill>
                <a:effectLst/>
                <a:latin typeface="+mn-lt"/>
                <a:ea typeface="+mn-ea"/>
                <a:cs typeface="+mn-cs"/>
              </a:rPr>
              <a:t>You can use AWS Lambda to create new back-end services for your applications that are triggered on-demand using the Lambda API or custom API endpoints built using Amazon API Gateway. By using Lambda to process custom events instead of servicing these on the client, you can avoid client platform variations, reduce battery drain, and enable easier updates.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Bring your own code</a:t>
            </a:r>
          </a:p>
          <a:p>
            <a:r>
              <a:rPr lang="en-US" sz="1200" b="0" i="0" kern="1200" dirty="0">
                <a:solidFill>
                  <a:schemeClr val="tx1"/>
                </a:solidFill>
                <a:effectLst/>
                <a:latin typeface="+mn-lt"/>
                <a:ea typeface="+mn-ea"/>
                <a:cs typeface="+mn-cs"/>
              </a:rPr>
              <a:t>With AWS Lambda, there are no new languages, tools, or frameworks to learn. You can use any third party library, even native ones. You can also package any code (frameworks, SDKs, libraries, and more) as a Lambda Layer and manage and share them easily across multiple functions. Lambda natively supports Java, Go, PowerShell, Node.js, C#, Python, and Ruby code, and provides a Runtime API which allows you to use any additional programming languages to author your functions.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Completely automated administration</a:t>
            </a:r>
          </a:p>
          <a:p>
            <a:r>
              <a:rPr lang="en-US" sz="1200" b="0" i="0" kern="1200" dirty="0">
                <a:solidFill>
                  <a:schemeClr val="tx1"/>
                </a:solidFill>
                <a:effectLst/>
                <a:latin typeface="+mn-lt"/>
                <a:ea typeface="+mn-ea"/>
                <a:cs typeface="+mn-cs"/>
              </a:rPr>
              <a:t>AWS Lambda manages all the infrastructure to run your code on highly available, fault-tolerant infrastructure, freeing you to focus on building differentiated back-end services. With Lambda, you never have to update the underlying OS when a patch is released, or worry about resizing or adding new servers as your usage grows. AWS Lambda seamlessly deploys your code, does all the administration, maintenance, and security patches, and provides built-in logging and monitoring through </a:t>
            </a:r>
            <a:r>
              <a:rPr lang="en-US" sz="1200" b="0" i="0" u="none" strike="noStrike" kern="1200" dirty="0">
                <a:solidFill>
                  <a:schemeClr val="tx1"/>
                </a:solidFill>
                <a:effectLst/>
                <a:latin typeface="+mn-lt"/>
                <a:ea typeface="+mn-ea"/>
                <a:cs typeface="+mn-cs"/>
                <a:hlinkClick r:id="rId10"/>
              </a:rPr>
              <a:t>Amazon CloudWatch</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Built-in fault tolerance</a:t>
            </a:r>
          </a:p>
          <a:p>
            <a:r>
              <a:rPr lang="en-US" sz="1200" b="0" i="0" kern="1200" dirty="0">
                <a:solidFill>
                  <a:schemeClr val="tx1"/>
                </a:solidFill>
                <a:effectLst/>
                <a:latin typeface="+mn-lt"/>
                <a:ea typeface="+mn-ea"/>
                <a:cs typeface="+mn-cs"/>
              </a:rPr>
              <a:t>Lambda has built-in fault tolerance. AWS Lambda maintains compute capacity across multiple Availability Zones in each region to help protect your code against individual machine or data center facility failures. Both AWS Lambda and the functions running on the service provide predictable and reliable operational performance. AWS Lambda is designed to provide high availability for both the service itself and for the functions it operates. There are no maintenance windows or scheduled downtimes.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Automatic scaling</a:t>
            </a:r>
          </a:p>
          <a:p>
            <a:r>
              <a:rPr lang="en-US" sz="1200" b="0" i="0" kern="1200" dirty="0">
                <a:solidFill>
                  <a:schemeClr val="tx1"/>
                </a:solidFill>
                <a:effectLst/>
                <a:latin typeface="+mn-lt"/>
                <a:ea typeface="+mn-ea"/>
                <a:cs typeface="+mn-cs"/>
              </a:rPr>
              <a:t>AWS Lambda invokes your code only when needed and automatically scales to support the rate of incoming requests without requiring you to configure anything. There is no limit to the number of requests your code can handle. AWS Lambda typically starts running your code within milliseconds of an event, and since Lambda scales automatically, the performance remains consistently high as the frequency of events increases. Since your code is stateless, Lambda can start as many instances of it as needed without lengthy deployment and configuration delays.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Run code in response to Amazon CloudFront requests</a:t>
            </a:r>
          </a:p>
          <a:p>
            <a:r>
              <a:rPr lang="en-US" sz="1200" b="0" i="0" kern="1200" dirty="0">
                <a:solidFill>
                  <a:schemeClr val="tx1"/>
                </a:solidFill>
                <a:effectLst/>
                <a:latin typeface="+mn-lt"/>
                <a:ea typeface="+mn-ea"/>
                <a:cs typeface="+mn-cs"/>
              </a:rPr>
              <a:t>With </a:t>
            </a:r>
            <a:r>
              <a:rPr lang="en-US" sz="1200" b="0" i="0" u="none" strike="noStrike" kern="1200" dirty="0" err="1">
                <a:solidFill>
                  <a:schemeClr val="tx1"/>
                </a:solidFill>
                <a:effectLst/>
                <a:latin typeface="+mn-lt"/>
                <a:ea typeface="+mn-ea"/>
                <a:cs typeface="+mn-cs"/>
                <a:hlinkClick r:id="rId11"/>
              </a:rPr>
              <a:t>Lambda@Edge</a:t>
            </a:r>
            <a:r>
              <a:rPr lang="en-US" sz="1200" b="0" i="0" kern="1200" dirty="0">
                <a:solidFill>
                  <a:schemeClr val="tx1"/>
                </a:solidFill>
                <a:effectLst/>
                <a:latin typeface="+mn-lt"/>
                <a:ea typeface="+mn-ea"/>
                <a:cs typeface="+mn-cs"/>
              </a:rPr>
              <a:t>, AWS Lambda can run your code across AWS locations globally in response to </a:t>
            </a:r>
            <a:r>
              <a:rPr lang="en-US" sz="1200" b="0" i="0" u="none" strike="noStrike" kern="1200" dirty="0">
                <a:solidFill>
                  <a:schemeClr val="tx1"/>
                </a:solidFill>
                <a:effectLst/>
                <a:latin typeface="+mn-lt"/>
                <a:ea typeface="+mn-ea"/>
                <a:cs typeface="+mn-cs"/>
                <a:hlinkClick r:id="rId12"/>
              </a:rPr>
              <a:t>Amazon CloudFront</a:t>
            </a:r>
            <a:r>
              <a:rPr lang="en-US" sz="1200" b="0" i="0" kern="1200" dirty="0">
                <a:solidFill>
                  <a:schemeClr val="tx1"/>
                </a:solidFill>
                <a:effectLst/>
                <a:latin typeface="+mn-lt"/>
                <a:ea typeface="+mn-ea"/>
                <a:cs typeface="+mn-cs"/>
              </a:rPr>
              <a:t> events, such as requests for content to or from origin servers and viewers. This makes it easier to deliver richer, more personalized content to your end users with lower latency. </a:t>
            </a:r>
            <a:r>
              <a:rPr lang="en-US" sz="1200" b="0" i="0" u="none" strike="noStrike" kern="1200" dirty="0">
                <a:solidFill>
                  <a:schemeClr val="tx1"/>
                </a:solidFill>
                <a:effectLst/>
                <a:latin typeface="+mn-lt"/>
                <a:ea typeface="+mn-ea"/>
                <a:cs typeface="+mn-cs"/>
                <a:hlinkClick r:id="rId11"/>
              </a:rPr>
              <a:t>Learn more »</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Orchestrate multiple functions</a:t>
            </a:r>
          </a:p>
          <a:p>
            <a:r>
              <a:rPr lang="en-US" sz="1200" b="0" i="0" kern="1200" dirty="0">
                <a:solidFill>
                  <a:schemeClr val="tx1"/>
                </a:solidFill>
                <a:effectLst/>
                <a:latin typeface="+mn-lt"/>
                <a:ea typeface="+mn-ea"/>
                <a:cs typeface="+mn-cs"/>
              </a:rPr>
              <a:t>You can coordinate multiple AWS Lambda functions for complex or long-running tasks by building workflows with </a:t>
            </a:r>
            <a:r>
              <a:rPr lang="en-US" sz="1200" b="0" i="0" u="none" strike="noStrike" kern="1200" dirty="0">
                <a:solidFill>
                  <a:schemeClr val="tx1"/>
                </a:solidFill>
                <a:effectLst/>
                <a:latin typeface="+mn-lt"/>
                <a:ea typeface="+mn-ea"/>
                <a:cs typeface="+mn-cs"/>
                <a:hlinkClick r:id="rId8"/>
              </a:rPr>
              <a:t>AWS Step Functions</a:t>
            </a:r>
            <a:r>
              <a:rPr lang="en-US" sz="1200" b="0" i="0" kern="1200" dirty="0">
                <a:solidFill>
                  <a:schemeClr val="tx1"/>
                </a:solidFill>
                <a:effectLst/>
                <a:latin typeface="+mn-lt"/>
                <a:ea typeface="+mn-ea"/>
                <a:cs typeface="+mn-cs"/>
              </a:rPr>
              <a:t>. Step Functions lets you define workflows that trigger a collection of Lambda functions using sequential, parallel, branching, and error-handling steps. With Step Functions and Lambda, you can build stateful, long-running processes for applications and backends.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Integrated security model</a:t>
            </a:r>
          </a:p>
          <a:p>
            <a:r>
              <a:rPr lang="en-US" sz="1200" b="0" i="0" kern="1200" dirty="0">
                <a:solidFill>
                  <a:schemeClr val="tx1"/>
                </a:solidFill>
                <a:effectLst/>
                <a:latin typeface="+mn-lt"/>
                <a:ea typeface="+mn-ea"/>
                <a:cs typeface="+mn-cs"/>
              </a:rPr>
              <a:t>AWS Lambda allows your code to securely access other AWS services through its built-in AWS SDK and integration with </a:t>
            </a:r>
            <a:r>
              <a:rPr lang="en-US" sz="1200" b="0" i="0" u="none" strike="noStrike" kern="1200" dirty="0">
                <a:solidFill>
                  <a:schemeClr val="tx1"/>
                </a:solidFill>
                <a:effectLst/>
                <a:latin typeface="+mn-lt"/>
                <a:ea typeface="+mn-ea"/>
                <a:cs typeface="+mn-cs"/>
                <a:hlinkClick r:id="rId9"/>
              </a:rPr>
              <a:t>AWS Identity and Access Management (IAM)</a:t>
            </a:r>
            <a:r>
              <a:rPr lang="en-US" sz="1200" b="0" i="0" kern="1200" dirty="0">
                <a:solidFill>
                  <a:schemeClr val="tx1"/>
                </a:solidFill>
                <a:effectLst/>
                <a:latin typeface="+mn-lt"/>
                <a:ea typeface="+mn-ea"/>
                <a:cs typeface="+mn-cs"/>
              </a:rPr>
              <a:t>. AWS Lambda runs your code within a VPC by default. You can optionally also configure AWS Lambda to access resources behind your own VPC, allowing you to leverage custom security groups and network access control lists to provide your Lambda functions access to your resources within a VPC.</a:t>
            </a:r>
          </a:p>
          <a:p>
            <a:r>
              <a:rPr lang="en-US" sz="1200" b="0" i="0" kern="1200" dirty="0">
                <a:solidFill>
                  <a:schemeClr val="tx1"/>
                </a:solidFill>
                <a:effectLst/>
                <a:latin typeface="+mn-lt"/>
                <a:ea typeface="+mn-ea"/>
                <a:cs typeface="+mn-cs"/>
              </a:rPr>
              <a:t>AWS Lambda is </a:t>
            </a:r>
            <a:r>
              <a:rPr lang="en-US" sz="1200" b="0" i="0" u="none" strike="noStrike" kern="1200" dirty="0">
                <a:solidFill>
                  <a:schemeClr val="tx1"/>
                </a:solidFill>
                <a:effectLst/>
                <a:latin typeface="+mn-lt"/>
                <a:ea typeface="+mn-ea"/>
                <a:cs typeface="+mn-cs"/>
                <a:hlinkClick r:id="rId13"/>
              </a:rPr>
              <a:t>SOC</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4"/>
              </a:rPr>
              <a:t>HIPAA</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5"/>
              </a:rPr>
              <a:t>PCI</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6"/>
              </a:rPr>
              <a:t>ISO</a:t>
            </a:r>
            <a:r>
              <a:rPr lang="en-US" sz="1200" b="0" i="0" kern="1200" dirty="0">
                <a:solidFill>
                  <a:schemeClr val="tx1"/>
                </a:solidFill>
                <a:effectLst/>
                <a:latin typeface="+mn-lt"/>
                <a:ea typeface="+mn-ea"/>
                <a:cs typeface="+mn-cs"/>
              </a:rPr>
              <a:t> compliant. For the latest in Lambda certification and compliance readiness, please see the full </a:t>
            </a:r>
            <a:r>
              <a:rPr lang="en-US" sz="1200" b="0" i="0" u="none" strike="noStrike" kern="1200" dirty="0">
                <a:solidFill>
                  <a:schemeClr val="tx1"/>
                </a:solidFill>
                <a:effectLst/>
                <a:latin typeface="+mn-lt"/>
                <a:ea typeface="+mn-ea"/>
                <a:cs typeface="+mn-cs"/>
                <a:hlinkClick r:id="rId17"/>
              </a:rPr>
              <a:t>services in scope</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Pay per use</a:t>
            </a:r>
          </a:p>
          <a:p>
            <a:r>
              <a:rPr lang="en-US" sz="1200" b="0" i="0" kern="1200" dirty="0">
                <a:solidFill>
                  <a:schemeClr val="tx1"/>
                </a:solidFill>
                <a:effectLst/>
                <a:latin typeface="+mn-lt"/>
                <a:ea typeface="+mn-ea"/>
                <a:cs typeface="+mn-cs"/>
              </a:rPr>
              <a:t>With AWS Lambda you pay only for the requests served and the compute time required to run your code. Billing is metered in increments of 100 milliseconds, making it cost-effective and easy to scale automatically from a few requests per day to thousands per second.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Flexible resource model</a:t>
            </a:r>
          </a:p>
          <a:p>
            <a:r>
              <a:rPr lang="en-US" sz="1200" b="0" i="0" kern="1200" dirty="0">
                <a:solidFill>
                  <a:schemeClr val="tx1"/>
                </a:solidFill>
                <a:effectLst/>
                <a:latin typeface="+mn-lt"/>
                <a:ea typeface="+mn-ea"/>
                <a:cs typeface="+mn-cs"/>
              </a:rPr>
              <a:t>You choose the amount of memory you want to allocate to your functions and AWS Lambda allocates proportional CPU power, network bandwidth, and disk I/O.</a:t>
            </a:r>
          </a:p>
          <a:p>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6</a:t>
            </a:fld>
            <a:endParaRPr lang="en-GB" dirty="0"/>
          </a:p>
        </p:txBody>
      </p:sp>
    </p:spTree>
    <p:extLst>
      <p:ext uri="{BB962C8B-B14F-4D97-AF65-F5344CB8AC3E}">
        <p14:creationId xmlns:p14="http://schemas.microsoft.com/office/powerpoint/2010/main" val="2277061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a:solidFill>
                  <a:schemeClr val="tx1"/>
                </a:solidFill>
                <a:effectLst/>
                <a:latin typeface="+mn-lt"/>
                <a:ea typeface="+mn-ea"/>
                <a:cs typeface="+mn-cs"/>
                <a:hlinkClick r:id="rId3"/>
              </a:rPr>
              <a:t>nearly any type of application</a:t>
            </a:r>
            <a:r>
              <a:rPr lang="en-US" sz="1200" b="0" i="0" kern="1200" dirty="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7</a:t>
            </a:fld>
            <a:endParaRPr lang="en-GB" dirty="0"/>
          </a:p>
        </p:txBody>
      </p:sp>
    </p:spTree>
    <p:extLst>
      <p:ext uri="{BB962C8B-B14F-4D97-AF65-F5344CB8AC3E}">
        <p14:creationId xmlns:p14="http://schemas.microsoft.com/office/powerpoint/2010/main" val="1638370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a:solidFill>
                  <a:schemeClr val="tx1"/>
                </a:solidFill>
                <a:effectLst/>
                <a:latin typeface="+mn-lt"/>
                <a:ea typeface="+mn-ea"/>
                <a:cs typeface="+mn-cs"/>
                <a:hlinkClick r:id="rId3"/>
              </a:rPr>
              <a:t>nearly any type of application</a:t>
            </a:r>
            <a:r>
              <a:rPr lang="en-US" sz="1200" b="0" i="0" kern="1200" dirty="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8</a:t>
            </a:fld>
            <a:endParaRPr lang="en-GB" dirty="0"/>
          </a:p>
        </p:txBody>
      </p:sp>
    </p:spTree>
    <p:extLst>
      <p:ext uri="{BB962C8B-B14F-4D97-AF65-F5344CB8AC3E}">
        <p14:creationId xmlns:p14="http://schemas.microsoft.com/office/powerpoint/2010/main" val="1064494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a:solidFill>
                  <a:schemeClr val="tx1"/>
                </a:solidFill>
                <a:effectLst/>
                <a:latin typeface="+mn-lt"/>
                <a:ea typeface="+mn-ea"/>
                <a:cs typeface="+mn-cs"/>
                <a:hlinkClick r:id="rId3"/>
              </a:rPr>
              <a:t>nearly any type of application</a:t>
            </a:r>
            <a:r>
              <a:rPr lang="en-US" sz="1200" b="0" i="0" kern="1200" dirty="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9</a:t>
            </a:fld>
            <a:endParaRPr lang="en-GB" dirty="0"/>
          </a:p>
        </p:txBody>
      </p:sp>
    </p:spTree>
    <p:extLst>
      <p:ext uri="{BB962C8B-B14F-4D97-AF65-F5344CB8AC3E}">
        <p14:creationId xmlns:p14="http://schemas.microsoft.com/office/powerpoint/2010/main" val="207680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Serverless applications don't require you to provision, scale, and manage any servers. You can build them for </a:t>
            </a:r>
            <a:r>
              <a:rPr lang="en-US" sz="1200" b="0" i="0" u="none" strike="noStrike" kern="1200" dirty="0">
                <a:solidFill>
                  <a:schemeClr val="tx1"/>
                </a:solidFill>
                <a:effectLst/>
                <a:latin typeface="+mn-lt"/>
                <a:ea typeface="+mn-ea"/>
                <a:cs typeface="+mn-cs"/>
                <a:hlinkClick r:id="rId3"/>
              </a:rPr>
              <a:t>nearly any type of application</a:t>
            </a:r>
            <a:r>
              <a:rPr lang="en-US" sz="1200" b="0" i="0" kern="1200" dirty="0">
                <a:solidFill>
                  <a:schemeClr val="tx1"/>
                </a:solidFill>
                <a:effectLst/>
                <a:latin typeface="+mn-lt"/>
                <a:ea typeface="+mn-ea"/>
                <a:cs typeface="+mn-cs"/>
              </a:rPr>
              <a:t> or backend service, and everything required to run and scale your application with high availability is handled for you.</a:t>
            </a:r>
            <a:endParaRPr lang="en-US" dirty="0"/>
          </a:p>
        </p:txBody>
      </p:sp>
      <p:sp>
        <p:nvSpPr>
          <p:cNvPr id="4" name="Slide Number Placeholder 3"/>
          <p:cNvSpPr>
            <a:spLocks noGrp="1"/>
          </p:cNvSpPr>
          <p:nvPr>
            <p:ph type="sldNum" sz="quarter" idx="10"/>
          </p:nvPr>
        </p:nvSpPr>
        <p:spPr/>
        <p:txBody>
          <a:bodyPr/>
          <a:lstStyle/>
          <a:p>
            <a:fld id="{DC59FDB4-792A-4C30-B3CA-9A37EF575B96}" type="slidenum">
              <a:rPr lang="en-GB" smtClean="0"/>
              <a:t>10</a:t>
            </a:fld>
            <a:endParaRPr lang="en-GB" dirty="0"/>
          </a:p>
        </p:txBody>
      </p:sp>
    </p:spTree>
    <p:extLst>
      <p:ext uri="{BB962C8B-B14F-4D97-AF65-F5344CB8AC3E}">
        <p14:creationId xmlns:p14="http://schemas.microsoft.com/office/powerpoint/2010/main" val="12863357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2" name="endava-new-logo.png"/>
          <p:cNvPicPr>
            <a:picLocks noChangeAspect="1"/>
          </p:cNvPicPr>
          <p:nvPr userDrawn="1"/>
        </p:nvPicPr>
        <p:blipFill>
          <a:blip r:embed="rId2"/>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792707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Job title</a:t>
            </a:r>
          </a:p>
        </p:txBody>
      </p:sp>
    </p:spTree>
    <p:extLst>
      <p:ext uri="{BB962C8B-B14F-4D97-AF65-F5344CB8AC3E}">
        <p14:creationId xmlns:p14="http://schemas.microsoft.com/office/powerpoint/2010/main" val="41652810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75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Fifth level</a:t>
            </a:r>
            <a:endParaRPr lang="en-US"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Tree>
    <p:extLst>
      <p:ext uri="{BB962C8B-B14F-4D97-AF65-F5344CB8AC3E}">
        <p14:creationId xmlns:p14="http://schemas.microsoft.com/office/powerpoint/2010/main" val="3015775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SECTION TITLE</a:t>
            </a:r>
            <a:br>
              <a:rPr lang="en-US" dirty="0"/>
            </a:br>
            <a:r>
              <a:rPr lang="en-US" dirty="0"/>
              <a:t>and possibly second row</a:t>
            </a:r>
            <a:endParaRPr lang="en-GB" dirty="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3455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Tree>
    <p:extLst>
      <p:ext uri="{BB962C8B-B14F-4D97-AF65-F5344CB8AC3E}">
        <p14:creationId xmlns:p14="http://schemas.microsoft.com/office/powerpoint/2010/main" val="290398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ma14="http://schemas.microsoft.com/office/mac/drawingml/2011/main" xmlns=""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a:t>Insert text here</a:t>
            </a:r>
          </a:p>
          <a:p>
            <a:pPr lvl="1"/>
            <a:r>
              <a:rPr lang="en-US" dirty="0"/>
              <a:t>Second level</a:t>
            </a:r>
          </a:p>
          <a:p>
            <a:pPr lvl="2"/>
            <a:r>
              <a:rPr lang="en-US" dirty="0"/>
              <a:t>Third level</a:t>
            </a:r>
          </a:p>
          <a:p>
            <a:pPr lvl="3"/>
            <a:r>
              <a:rPr lang="en-US" dirty="0"/>
              <a:t>Fourth level</a:t>
            </a:r>
          </a:p>
          <a:p>
            <a:pPr lvl="4"/>
            <a:r>
              <a:rPr lang="en-US" dirty="0"/>
              <a:t>Fifth level</a:t>
            </a:r>
            <a:endParaRPr lang="en-GB"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p:txBody>
      </p:sp>
    </p:spTree>
    <p:extLst>
      <p:ext uri="{BB962C8B-B14F-4D97-AF65-F5344CB8AC3E}">
        <p14:creationId xmlns:p14="http://schemas.microsoft.com/office/powerpoint/2010/main" val="42871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a:p>
            <a:pPr lvl="1"/>
            <a:endParaRPr lang="en-US" dirty="0"/>
          </a:p>
          <a:p>
            <a:pPr lvl="1"/>
            <a:endParaRPr lang="en-US" dirty="0"/>
          </a:p>
          <a:p>
            <a:pPr lvl="1"/>
            <a:endParaRPr lang="en-US" dirty="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18" r:id="rId2"/>
    <p:sldLayoutId id="2147483715" r:id="rId3"/>
    <p:sldLayoutId id="2147483716" r:id="rId4"/>
    <p:sldLayoutId id="2147483717" r:id="rId5"/>
    <p:sldLayoutId id="2147483683" r:id="rId6"/>
    <p:sldLayoutId id="2147483719"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686" r:id="rId21"/>
    <p:sldLayoutId id="2147483735" r:id="rId22"/>
  </p:sldLayoutIdLst>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spring.io/projects/spring-cloud-function"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spring-cloud/spring-cloud-function"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spring.io/blog/2018/10/22/functional-bean-registrations-in-spring-cloud-fun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459" y="3404110"/>
            <a:ext cx="10466364" cy="1063387"/>
          </a:xfrm>
        </p:spPr>
        <p:txBody>
          <a:bodyPr>
            <a:normAutofit/>
          </a:bodyPr>
          <a:lstStyle/>
          <a:p>
            <a:r>
              <a:rPr lang="en-US" dirty="0">
                <a:solidFill>
                  <a:srgbClr val="FF0000"/>
                </a:solidFill>
              </a:rPr>
              <a:t>AWS Serverless</a:t>
            </a:r>
            <a:r>
              <a:rPr lang="en-US" dirty="0"/>
              <a:t> with Spring Cloud</a:t>
            </a:r>
            <a:endParaRPr lang="en-GB" dirty="0">
              <a:solidFill>
                <a:srgbClr val="FF0000"/>
              </a:solidFill>
            </a:endParaRPr>
          </a:p>
        </p:txBody>
      </p:sp>
      <p:sp>
        <p:nvSpPr>
          <p:cNvPr id="3" name="Content Placeholder 2"/>
          <p:cNvSpPr>
            <a:spLocks noGrp="1"/>
          </p:cNvSpPr>
          <p:nvPr>
            <p:ph idx="13"/>
          </p:nvPr>
        </p:nvSpPr>
        <p:spPr/>
        <p:txBody>
          <a:bodyPr>
            <a:normAutofit/>
          </a:bodyPr>
          <a:lstStyle/>
          <a:p>
            <a:pPr marL="0" indent="0">
              <a:buNone/>
            </a:pPr>
            <a:r>
              <a:rPr lang="en-US" dirty="0"/>
              <a:t>November 2019</a:t>
            </a:r>
          </a:p>
          <a:p>
            <a:pPr marL="0" indent="0">
              <a:buNone/>
            </a:pPr>
            <a:r>
              <a:rPr lang="en-US" dirty="0">
                <a:solidFill>
                  <a:srgbClr val="FF0000"/>
                </a:solidFill>
              </a:rPr>
              <a:t>Timisoara</a:t>
            </a:r>
            <a:endParaRPr lang="en-GB" dirty="0">
              <a:solidFill>
                <a:srgbClr val="FF0000"/>
              </a:solidFill>
            </a:endParaRPr>
          </a:p>
        </p:txBody>
      </p:sp>
    </p:spTree>
    <p:extLst>
      <p:ext uri="{BB962C8B-B14F-4D97-AF65-F5344CB8AC3E}">
        <p14:creationId xmlns:p14="http://schemas.microsoft.com/office/powerpoint/2010/main" val="1415921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Live </a:t>
            </a:r>
            <a:r>
              <a:rPr lang="en-US" spc="-1" dirty="0">
                <a:solidFill>
                  <a:srgbClr val="FF0000"/>
                </a:solidFill>
                <a:latin typeface="Arial Narrow"/>
                <a:ea typeface="Arial Narrow"/>
              </a:rPr>
              <a:t>DEMO</a:t>
            </a:r>
            <a:endParaRPr lang="en-US" b="0" spc="-1" dirty="0">
              <a:solidFill>
                <a:srgbClr val="FF0000"/>
              </a:solidFill>
              <a:latin typeface="Arial"/>
            </a:endParaRPr>
          </a:p>
        </p:txBody>
      </p:sp>
      <p:pic>
        <p:nvPicPr>
          <p:cNvPr id="4" name="Picture 3" descr="A picture containing indoor, table, sitting, looking&#10;&#10;Description automatically generated">
            <a:extLst>
              <a:ext uri="{FF2B5EF4-FFF2-40B4-BE49-F238E27FC236}">
                <a16:creationId xmlns:a16="http://schemas.microsoft.com/office/drawing/2014/main" id="{5735F7DC-4F20-4CEA-81F9-C8F29FF0D0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0" y="1590869"/>
            <a:ext cx="4572000" cy="4572000"/>
          </a:xfrm>
          <a:prstGeom prst="rect">
            <a:avLst/>
          </a:prstGeom>
        </p:spPr>
      </p:pic>
    </p:spTree>
    <p:extLst>
      <p:ext uri="{BB962C8B-B14F-4D97-AF65-F5344CB8AC3E}">
        <p14:creationId xmlns:p14="http://schemas.microsoft.com/office/powerpoint/2010/main" val="1460092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Picture 294"/>
          <p:cNvPicPr/>
          <p:nvPr/>
        </p:nvPicPr>
        <p:blipFill>
          <a:blip r:embed="rId2"/>
          <a:stretch/>
        </p:blipFill>
        <p:spPr>
          <a:xfrm>
            <a:off x="2748600" y="1823040"/>
            <a:ext cx="6685560" cy="3199320"/>
          </a:xfrm>
          <a:prstGeom prst="rect">
            <a:avLst/>
          </a:prstGeom>
          <a:ln>
            <a:noFill/>
          </a:ln>
        </p:spPr>
      </p:pic>
    </p:spTree>
    <p:extLst>
      <p:ext uri="{BB962C8B-B14F-4D97-AF65-F5344CB8AC3E}">
        <p14:creationId xmlns:p14="http://schemas.microsoft.com/office/powerpoint/2010/main" val="550236907"/>
      </p:ext>
    </p:extLst>
  </p:cSld>
  <p:clrMapOvr>
    <a:masterClrMapping/>
  </p:clrMapOvr>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206888" y="1434353"/>
            <a:ext cx="7421880" cy="1539247"/>
          </a:xfrm>
        </p:spPr>
        <p:txBody>
          <a:bodyPr/>
          <a:lstStyle/>
          <a:p>
            <a:r>
              <a:rPr lang="en-US" dirty="0"/>
              <a:t>THANK YOU</a:t>
            </a:r>
          </a:p>
        </p:txBody>
      </p:sp>
      <p:sp>
        <p:nvSpPr>
          <p:cNvPr id="8" name="Content Placeholder 7"/>
          <p:cNvSpPr>
            <a:spLocks noGrp="1"/>
          </p:cNvSpPr>
          <p:nvPr>
            <p:ph idx="21"/>
          </p:nvPr>
        </p:nvSpPr>
        <p:spPr/>
        <p:txBody>
          <a:bodyPr/>
          <a:lstStyle/>
          <a:p>
            <a:r>
              <a:rPr lang="en-US" dirty="0"/>
              <a:t>MIHAI STANGACIU</a:t>
            </a:r>
          </a:p>
        </p:txBody>
      </p:sp>
      <p:sp>
        <p:nvSpPr>
          <p:cNvPr id="9" name="Content Placeholder 8"/>
          <p:cNvSpPr>
            <a:spLocks noGrp="1"/>
          </p:cNvSpPr>
          <p:nvPr>
            <p:ph idx="22"/>
          </p:nvPr>
        </p:nvSpPr>
        <p:spPr/>
        <p:txBody>
          <a:bodyPr/>
          <a:lstStyle/>
          <a:p>
            <a:r>
              <a:rPr lang="en-US" dirty="0"/>
              <a:t>Mihai.Stangaciu@endava.com</a:t>
            </a:r>
          </a:p>
        </p:txBody>
      </p:sp>
      <p:sp>
        <p:nvSpPr>
          <p:cNvPr id="10" name="Content Placeholder 9"/>
          <p:cNvSpPr>
            <a:spLocks noGrp="1"/>
          </p:cNvSpPr>
          <p:nvPr>
            <p:ph idx="23"/>
          </p:nvPr>
        </p:nvSpPr>
        <p:spPr/>
        <p:txBody>
          <a:bodyPr>
            <a:normAutofit lnSpcReduction="10000"/>
          </a:bodyPr>
          <a:lstStyle/>
          <a:p>
            <a:r>
              <a:rPr lang="en-US" dirty="0"/>
              <a:t>DEVELOPMENT LEAD</a:t>
            </a:r>
          </a:p>
        </p:txBody>
      </p:sp>
    </p:spTree>
    <p:extLst>
      <p:ext uri="{BB962C8B-B14F-4D97-AF65-F5344CB8AC3E}">
        <p14:creationId xmlns:p14="http://schemas.microsoft.com/office/powerpoint/2010/main" val="3079576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Agenda</a:t>
            </a:r>
            <a:endParaRPr lang="en-US" b="0" spc="-1" dirty="0">
              <a:latin typeface="Arial"/>
            </a:endParaRPr>
          </a:p>
        </p:txBody>
      </p:sp>
      <p:sp>
        <p:nvSpPr>
          <p:cNvPr id="12" name="Content Placeholder 11"/>
          <p:cNvSpPr>
            <a:spLocks noGrp="1"/>
          </p:cNvSpPr>
          <p:nvPr>
            <p:ph idx="22"/>
          </p:nvPr>
        </p:nvSpPr>
        <p:spPr>
          <a:xfrm>
            <a:off x="1218691" y="2493818"/>
            <a:ext cx="4674110" cy="3352799"/>
          </a:xfrm>
        </p:spPr>
        <p:txBody>
          <a:bodyPr/>
          <a:lstStyle/>
          <a:p>
            <a:pPr algn="l"/>
            <a:endParaRPr lang="en-US" dirty="0"/>
          </a:p>
          <a:p>
            <a:pPr marL="285750" indent="-285750" algn="l">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897" y="1444770"/>
            <a:ext cx="3739140" cy="3739140"/>
          </a:xfrm>
          <a:prstGeom prst="rect">
            <a:avLst/>
          </a:prstGeom>
        </p:spPr>
      </p:pic>
    </p:spTree>
    <p:extLst>
      <p:ext uri="{BB962C8B-B14F-4D97-AF65-F5344CB8AC3E}">
        <p14:creationId xmlns:p14="http://schemas.microsoft.com/office/powerpoint/2010/main" val="3021712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solidFill>
                  <a:srgbClr val="FF0000"/>
                </a:solidFill>
                <a:latin typeface="Arial Narrow"/>
                <a:ea typeface="Arial Narrow"/>
              </a:rPr>
              <a:t>WHY</a:t>
            </a:r>
            <a:r>
              <a:rPr lang="en-US" spc="-1" dirty="0">
                <a:latin typeface="Arial Narrow"/>
                <a:ea typeface="Arial Narrow"/>
              </a:rPr>
              <a:t> Serverless</a:t>
            </a:r>
            <a:endParaRPr lang="en-US" b="0" spc="-1" dirty="0">
              <a:latin typeface="Arial"/>
            </a:endParaRPr>
          </a:p>
        </p:txBody>
      </p:sp>
      <p:cxnSp>
        <p:nvCxnSpPr>
          <p:cNvPr id="7" name="Straight Connector 6">
            <a:extLst>
              <a:ext uri="{FF2B5EF4-FFF2-40B4-BE49-F238E27FC236}">
                <a16:creationId xmlns:a16="http://schemas.microsoft.com/office/drawing/2014/main" id="{D92BB01C-E245-4224-A99B-155F02FA0D83}"/>
              </a:ext>
            </a:extLst>
          </p:cNvPr>
          <p:cNvCxnSpPr>
            <a:cxnSpLocks/>
          </p:cNvCxnSpPr>
          <p:nvPr/>
        </p:nvCxnSpPr>
        <p:spPr>
          <a:xfrm>
            <a:off x="6145428" y="1767017"/>
            <a:ext cx="0" cy="4104865"/>
          </a:xfrm>
          <a:prstGeom prst="line">
            <a:avLst/>
          </a:prstGeom>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6DB055B-8B40-4B32-8CD2-3651BCC2546E}"/>
              </a:ext>
            </a:extLst>
          </p:cNvPr>
          <p:cNvCxnSpPr>
            <a:cxnSpLocks/>
          </p:cNvCxnSpPr>
          <p:nvPr/>
        </p:nvCxnSpPr>
        <p:spPr>
          <a:xfrm flipH="1">
            <a:off x="1730189" y="3890682"/>
            <a:ext cx="8588188" cy="0"/>
          </a:xfrm>
          <a:prstGeom prst="line">
            <a:avLst/>
          </a:prstGeom>
        </p:spPr>
        <p:style>
          <a:lnRef idx="1">
            <a:schemeClr val="dk1"/>
          </a:lnRef>
          <a:fillRef idx="0">
            <a:schemeClr val="dk1"/>
          </a:fillRef>
          <a:effectRef idx="0">
            <a:schemeClr val="dk1"/>
          </a:effectRef>
          <a:fontRef idx="minor">
            <a:schemeClr val="tx1"/>
          </a:fontRef>
        </p:style>
      </p:cxnSp>
      <p:pic>
        <p:nvPicPr>
          <p:cNvPr id="6146" name="Picture 2" descr="Image result for scale grow">
            <a:extLst>
              <a:ext uri="{FF2B5EF4-FFF2-40B4-BE49-F238E27FC236}">
                <a16:creationId xmlns:a16="http://schemas.microsoft.com/office/drawing/2014/main" id="{54234ED0-EFED-475E-BE9C-7DD97B224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564" y="1761997"/>
            <a:ext cx="2943225" cy="155257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servers green image">
            <a:extLst>
              <a:ext uri="{FF2B5EF4-FFF2-40B4-BE49-F238E27FC236}">
                <a16:creationId xmlns:a16="http://schemas.microsoft.com/office/drawing/2014/main" id="{16D8D784-946A-46FA-BC27-976C9DA010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5760" y="4139950"/>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618CFF65-0E48-4300-A74E-6D5A9640633C}"/>
              </a:ext>
            </a:extLst>
          </p:cNvPr>
          <p:cNvSpPr txBox="1"/>
          <p:nvPr/>
        </p:nvSpPr>
        <p:spPr>
          <a:xfrm>
            <a:off x="1972481" y="3367461"/>
            <a:ext cx="3674916" cy="523220"/>
          </a:xfrm>
          <a:prstGeom prst="rect">
            <a:avLst/>
          </a:prstGeom>
          <a:noFill/>
        </p:spPr>
        <p:txBody>
          <a:bodyPr wrap="square" rtlCol="0">
            <a:spAutoFit/>
          </a:bodyPr>
          <a:lstStyle/>
          <a:p>
            <a:r>
              <a:rPr lang="en-US" sz="2800" dirty="0"/>
              <a:t>Scales automatically</a:t>
            </a:r>
          </a:p>
        </p:txBody>
      </p:sp>
      <p:sp>
        <p:nvSpPr>
          <p:cNvPr id="25" name="TextBox 24">
            <a:extLst>
              <a:ext uri="{FF2B5EF4-FFF2-40B4-BE49-F238E27FC236}">
                <a16:creationId xmlns:a16="http://schemas.microsoft.com/office/drawing/2014/main" id="{3AD17536-EDCD-4CA0-BFA8-57D19EA69B7B}"/>
              </a:ext>
            </a:extLst>
          </p:cNvPr>
          <p:cNvSpPr txBox="1"/>
          <p:nvPr/>
        </p:nvSpPr>
        <p:spPr>
          <a:xfrm>
            <a:off x="6556036" y="3379805"/>
            <a:ext cx="3674916" cy="523220"/>
          </a:xfrm>
          <a:prstGeom prst="rect">
            <a:avLst/>
          </a:prstGeom>
          <a:noFill/>
        </p:spPr>
        <p:txBody>
          <a:bodyPr wrap="square" rtlCol="0">
            <a:spAutoFit/>
          </a:bodyPr>
          <a:lstStyle/>
          <a:p>
            <a:r>
              <a:rPr lang="en-US" sz="2800" dirty="0"/>
              <a:t>Pay for what you use</a:t>
            </a:r>
          </a:p>
        </p:txBody>
      </p:sp>
      <p:sp>
        <p:nvSpPr>
          <p:cNvPr id="26" name="TextBox 25">
            <a:extLst>
              <a:ext uri="{FF2B5EF4-FFF2-40B4-BE49-F238E27FC236}">
                <a16:creationId xmlns:a16="http://schemas.microsoft.com/office/drawing/2014/main" id="{F8AD2A14-3B7A-4730-9B45-2F64483CE282}"/>
              </a:ext>
            </a:extLst>
          </p:cNvPr>
          <p:cNvSpPr txBox="1"/>
          <p:nvPr/>
        </p:nvSpPr>
        <p:spPr>
          <a:xfrm>
            <a:off x="1278295" y="5810644"/>
            <a:ext cx="4525345" cy="523220"/>
          </a:xfrm>
          <a:prstGeom prst="rect">
            <a:avLst/>
          </a:prstGeom>
          <a:noFill/>
        </p:spPr>
        <p:txBody>
          <a:bodyPr wrap="square" rtlCol="0">
            <a:spAutoFit/>
          </a:bodyPr>
          <a:lstStyle/>
          <a:p>
            <a:r>
              <a:rPr lang="en-US" sz="2800" dirty="0"/>
              <a:t>No managing infrastructure</a:t>
            </a:r>
          </a:p>
        </p:txBody>
      </p:sp>
      <p:pic>
        <p:nvPicPr>
          <p:cNvPr id="6158" name="Picture 14" descr="Image result for high availability images">
            <a:extLst>
              <a:ext uri="{FF2B5EF4-FFF2-40B4-BE49-F238E27FC236}">
                <a16:creationId xmlns:a16="http://schemas.microsoft.com/office/drawing/2014/main" id="{4D15348E-4D4C-4C6E-B20D-FB4226CA41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4410" y="4036949"/>
            <a:ext cx="2041830" cy="204183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48A644F-1853-4C84-8A0F-E6EDE1DA0AFD}"/>
              </a:ext>
            </a:extLst>
          </p:cNvPr>
          <p:cNvSpPr txBox="1"/>
          <p:nvPr/>
        </p:nvSpPr>
        <p:spPr>
          <a:xfrm>
            <a:off x="6301671" y="5835332"/>
            <a:ext cx="4525345" cy="523220"/>
          </a:xfrm>
          <a:prstGeom prst="rect">
            <a:avLst/>
          </a:prstGeom>
          <a:noFill/>
        </p:spPr>
        <p:txBody>
          <a:bodyPr wrap="square" rtlCol="0">
            <a:spAutoFit/>
          </a:bodyPr>
          <a:lstStyle/>
          <a:p>
            <a:r>
              <a:rPr lang="en-US" sz="2800" dirty="0"/>
              <a:t>High availability build in</a:t>
            </a:r>
          </a:p>
        </p:txBody>
      </p:sp>
      <p:pic>
        <p:nvPicPr>
          <p:cNvPr id="19" name="Picture 18" descr="A close up of a logo&#10;&#10;Description automatically generated">
            <a:extLst>
              <a:ext uri="{FF2B5EF4-FFF2-40B4-BE49-F238E27FC236}">
                <a16:creationId xmlns:a16="http://schemas.microsoft.com/office/drawing/2014/main" id="{3CE30910-9365-4BA0-BEF2-01765293FF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71972" y="1385744"/>
            <a:ext cx="1994055" cy="1994055"/>
          </a:xfrm>
          <a:prstGeom prst="rect">
            <a:avLst/>
          </a:prstGeom>
        </p:spPr>
      </p:pic>
    </p:spTree>
    <p:extLst>
      <p:ext uri="{BB962C8B-B14F-4D97-AF65-F5344CB8AC3E}">
        <p14:creationId xmlns:p14="http://schemas.microsoft.com/office/powerpoint/2010/main" val="2608836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AWS </a:t>
            </a:r>
            <a:r>
              <a:rPr lang="en-US" spc="-1" dirty="0">
                <a:solidFill>
                  <a:srgbClr val="FF0000"/>
                </a:solidFill>
                <a:latin typeface="Arial Narrow"/>
                <a:ea typeface="Arial Narrow"/>
              </a:rPr>
              <a:t>Serverless</a:t>
            </a:r>
            <a:endParaRPr lang="en-US" b="0" spc="-1" dirty="0">
              <a:solidFill>
                <a:srgbClr val="FF0000"/>
              </a:solidFill>
              <a:latin typeface="Arial"/>
            </a:endParaRPr>
          </a:p>
        </p:txBody>
      </p:sp>
      <p:pic>
        <p:nvPicPr>
          <p:cNvPr id="3074" name="Picture 2">
            <a:extLst>
              <a:ext uri="{FF2B5EF4-FFF2-40B4-BE49-F238E27FC236}">
                <a16:creationId xmlns:a16="http://schemas.microsoft.com/office/drawing/2014/main" id="{6A07D271-641F-40BC-97F0-BB2FB73A70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4702" y="1754155"/>
            <a:ext cx="7895772" cy="44413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65808BE-7D4C-4099-AC92-D31F8F6734C8}"/>
              </a:ext>
            </a:extLst>
          </p:cNvPr>
          <p:cNvSpPr txBox="1"/>
          <p:nvPr/>
        </p:nvSpPr>
        <p:spPr>
          <a:xfrm>
            <a:off x="2164702" y="4357397"/>
            <a:ext cx="2733869" cy="954107"/>
          </a:xfrm>
          <a:prstGeom prst="rect">
            <a:avLst/>
          </a:prstGeom>
          <a:noFill/>
        </p:spPr>
        <p:txBody>
          <a:bodyPr wrap="square" rtlCol="0">
            <a:spAutoFit/>
          </a:bodyPr>
          <a:lstStyle/>
          <a:p>
            <a:r>
              <a:rPr lang="en-US" sz="2800" dirty="0"/>
              <a:t>Managed Services</a:t>
            </a:r>
          </a:p>
        </p:txBody>
      </p:sp>
      <p:sp>
        <p:nvSpPr>
          <p:cNvPr id="6" name="TextBox 5">
            <a:extLst>
              <a:ext uri="{FF2B5EF4-FFF2-40B4-BE49-F238E27FC236}">
                <a16:creationId xmlns:a16="http://schemas.microsoft.com/office/drawing/2014/main" id="{C9CB12A4-E17A-42E8-A1DA-F8764217A73C}"/>
              </a:ext>
            </a:extLst>
          </p:cNvPr>
          <p:cNvSpPr txBox="1"/>
          <p:nvPr/>
        </p:nvSpPr>
        <p:spPr>
          <a:xfrm>
            <a:off x="8008776" y="1817535"/>
            <a:ext cx="2733869" cy="523220"/>
          </a:xfrm>
          <a:prstGeom prst="rect">
            <a:avLst/>
          </a:prstGeom>
          <a:noFill/>
        </p:spPr>
        <p:txBody>
          <a:bodyPr wrap="square" rtlCol="0">
            <a:spAutoFit/>
          </a:bodyPr>
          <a:lstStyle/>
          <a:p>
            <a:r>
              <a:rPr lang="en-US" sz="2800" dirty="0"/>
              <a:t>Functions</a:t>
            </a:r>
          </a:p>
        </p:txBody>
      </p:sp>
    </p:spTree>
    <p:extLst>
      <p:ext uri="{BB962C8B-B14F-4D97-AF65-F5344CB8AC3E}">
        <p14:creationId xmlns:p14="http://schemas.microsoft.com/office/powerpoint/2010/main" val="1973053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solidFill>
                  <a:srgbClr val="FF0000"/>
                </a:solidFill>
                <a:latin typeface="Arial Narrow"/>
                <a:ea typeface="Arial Narrow"/>
              </a:rPr>
              <a:t>Managed </a:t>
            </a:r>
            <a:r>
              <a:rPr lang="en-US" spc="-1" dirty="0">
                <a:latin typeface="Arial Narrow"/>
                <a:ea typeface="Arial Narrow"/>
              </a:rPr>
              <a:t>services</a:t>
            </a:r>
            <a:endParaRPr lang="en-US" b="0" spc="-1" dirty="0">
              <a:latin typeface="Arial"/>
            </a:endParaRPr>
          </a:p>
        </p:txBody>
      </p:sp>
      <p:sp>
        <p:nvSpPr>
          <p:cNvPr id="12" name="Content Placeholder 11"/>
          <p:cNvSpPr>
            <a:spLocks noGrp="1"/>
          </p:cNvSpPr>
          <p:nvPr>
            <p:ph idx="22"/>
          </p:nvPr>
        </p:nvSpPr>
        <p:spPr>
          <a:xfrm>
            <a:off x="1218691" y="1514764"/>
            <a:ext cx="7010910" cy="4710545"/>
          </a:xfrm>
        </p:spPr>
        <p:txBody>
          <a:bodyPr/>
          <a:lstStyle/>
          <a:p>
            <a:pPr marL="285750" indent="-285750" algn="l">
              <a:lnSpc>
                <a:spcPct val="100000"/>
              </a:lnSpc>
              <a:buFont typeface="Arial" panose="020B0604020202020204" pitchFamily="34" charset="0"/>
              <a:buChar char="•"/>
            </a:pPr>
            <a:r>
              <a:rPr lang="en-US" sz="2400" spc="-1" dirty="0"/>
              <a:t>Services that connect to your application using API’s</a:t>
            </a:r>
          </a:p>
          <a:p>
            <a:pPr algn="l">
              <a:lnSpc>
                <a:spcPct val="100000"/>
              </a:lnSpc>
            </a:pPr>
            <a:endParaRPr lang="en-US" sz="2400" spc="-1" dirty="0"/>
          </a:p>
          <a:p>
            <a:pPr marL="285750" indent="-285750" algn="l">
              <a:lnSpc>
                <a:spcPct val="100000"/>
              </a:lnSpc>
              <a:buFont typeface="Arial" panose="020B0604020202020204" pitchFamily="34" charset="0"/>
              <a:buChar char="•"/>
            </a:pPr>
            <a:r>
              <a:rPr lang="en-US" sz="2400" spc="-1" dirty="0"/>
              <a:t>They are bundled into your application</a:t>
            </a:r>
          </a:p>
          <a:p>
            <a:pPr marL="285750" indent="-285750" algn="l">
              <a:lnSpc>
                <a:spcPct val="100000"/>
              </a:lnSpc>
              <a:buFont typeface="Arial" panose="020B0604020202020204" pitchFamily="34" charset="0"/>
              <a:buChar char="•"/>
            </a:pPr>
            <a:endParaRPr lang="en-US" sz="2400" spc="-1" dirty="0"/>
          </a:p>
          <a:p>
            <a:pPr marL="285750" indent="-285750" algn="l">
              <a:lnSpc>
                <a:spcPct val="100000"/>
              </a:lnSpc>
              <a:buFont typeface="Arial" panose="020B0604020202020204" pitchFamily="34" charset="0"/>
              <a:buChar char="•"/>
            </a:pPr>
            <a:r>
              <a:rPr lang="en-US" sz="2400" spc="-1" dirty="0"/>
              <a:t>Services that adhere to the serverless promise</a:t>
            </a:r>
          </a:p>
          <a:p>
            <a:pPr marL="285750" indent="-285750" algn="l">
              <a:lnSpc>
                <a:spcPct val="100000"/>
              </a:lnSpc>
              <a:buFont typeface="Arial" panose="020B0604020202020204" pitchFamily="34" charset="0"/>
              <a:buChar char="•"/>
            </a:pPr>
            <a:endParaRPr lang="en-US" sz="2400" spc="-1" dirty="0"/>
          </a:p>
          <a:p>
            <a:pPr marL="285750" indent="-285750" algn="l">
              <a:lnSpc>
                <a:spcPct val="100000"/>
              </a:lnSpc>
              <a:buFont typeface="Arial" panose="020B0604020202020204" pitchFamily="34" charset="0"/>
              <a:buChar char="•"/>
            </a:pPr>
            <a:r>
              <a:rPr lang="en-US" sz="2400" spc="-1" dirty="0"/>
              <a:t>Some have been around for over 10 years</a:t>
            </a:r>
          </a:p>
          <a:p>
            <a:pPr marL="285750" indent="-285750" algn="l">
              <a:lnSpc>
                <a:spcPct val="100000"/>
              </a:lnSpc>
              <a:buFont typeface="Arial" panose="020B0604020202020204" pitchFamily="34" charset="0"/>
              <a:buChar char="•"/>
            </a:pPr>
            <a:endParaRPr lang="en-US" spc="-1" dirty="0"/>
          </a:p>
          <a:p>
            <a:pPr marL="285750" indent="-285750" algn="l">
              <a:lnSpc>
                <a:spcPct val="100000"/>
              </a:lnSpc>
              <a:buFont typeface="Arial" panose="020B0604020202020204" pitchFamily="34" charset="0"/>
              <a:buChar char="•"/>
            </a:pPr>
            <a:r>
              <a:rPr lang="en-US" sz="2400" spc="-1" dirty="0"/>
              <a:t>S3 bucket, DynamoDB, Polly, SNS, and so on…</a:t>
            </a:r>
          </a:p>
        </p:txBody>
      </p:sp>
      <p:pic>
        <p:nvPicPr>
          <p:cNvPr id="4" name="Picture 3">
            <a:extLst>
              <a:ext uri="{FF2B5EF4-FFF2-40B4-BE49-F238E27FC236}">
                <a16:creationId xmlns:a16="http://schemas.microsoft.com/office/drawing/2014/main" id="{0D737B13-0A1B-45E9-9A1D-C6D38668AC12}"/>
              </a:ext>
            </a:extLst>
          </p:cNvPr>
          <p:cNvPicPr>
            <a:picLocks noChangeAspect="1"/>
          </p:cNvPicPr>
          <p:nvPr/>
        </p:nvPicPr>
        <p:blipFill>
          <a:blip r:embed="rId3"/>
          <a:stretch>
            <a:fillRect/>
          </a:stretch>
        </p:blipFill>
        <p:spPr>
          <a:xfrm>
            <a:off x="8229601" y="2104736"/>
            <a:ext cx="3362325" cy="3238500"/>
          </a:xfrm>
          <a:prstGeom prst="rect">
            <a:avLst/>
          </a:prstGeom>
        </p:spPr>
      </p:pic>
    </p:spTree>
    <p:extLst>
      <p:ext uri="{BB962C8B-B14F-4D97-AF65-F5344CB8AC3E}">
        <p14:creationId xmlns:p14="http://schemas.microsoft.com/office/powerpoint/2010/main" val="2446362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Functions </a:t>
            </a:r>
            <a:r>
              <a:rPr lang="en-US" spc="-1" dirty="0" err="1">
                <a:solidFill>
                  <a:srgbClr val="FF0000"/>
                </a:solidFill>
                <a:latin typeface="Arial Narrow"/>
                <a:ea typeface="Arial Narrow"/>
              </a:rPr>
              <a:t>FaaS</a:t>
            </a:r>
            <a:endParaRPr lang="en-US" b="0" spc="-1" dirty="0">
              <a:latin typeface="Arial"/>
            </a:endParaRPr>
          </a:p>
        </p:txBody>
      </p:sp>
      <p:sp>
        <p:nvSpPr>
          <p:cNvPr id="12" name="Content Placeholder 11"/>
          <p:cNvSpPr>
            <a:spLocks noGrp="1"/>
          </p:cNvSpPr>
          <p:nvPr>
            <p:ph idx="22"/>
          </p:nvPr>
        </p:nvSpPr>
        <p:spPr>
          <a:xfrm>
            <a:off x="1218690" y="1514764"/>
            <a:ext cx="9292291" cy="4710545"/>
          </a:xfrm>
        </p:spPr>
        <p:txBody>
          <a:bodyPr/>
          <a:lstStyle/>
          <a:p>
            <a:pPr marL="285750" indent="-285750" algn="l">
              <a:lnSpc>
                <a:spcPct val="100000"/>
              </a:lnSpc>
              <a:buFont typeface="Arial" panose="020B0604020202020204" pitchFamily="34" charset="0"/>
              <a:buChar char="•"/>
            </a:pPr>
            <a:r>
              <a:rPr lang="en-US" sz="2400" spc="-1" dirty="0"/>
              <a:t>Event driven</a:t>
            </a:r>
          </a:p>
          <a:p>
            <a:pPr algn="l">
              <a:lnSpc>
                <a:spcPct val="100000"/>
              </a:lnSpc>
            </a:pPr>
            <a:endParaRPr lang="en-US" sz="2400" spc="-1" dirty="0"/>
          </a:p>
          <a:p>
            <a:pPr marL="285750" indent="-285750" algn="l">
              <a:lnSpc>
                <a:spcPct val="100000"/>
              </a:lnSpc>
              <a:buFont typeface="Arial" panose="020B0604020202020204" pitchFamily="34" charset="0"/>
              <a:buChar char="•"/>
            </a:pPr>
            <a:r>
              <a:rPr lang="en-US" sz="2400" spc="-1" dirty="0"/>
              <a:t>Many languages runtime</a:t>
            </a:r>
          </a:p>
          <a:p>
            <a:pPr marL="285750" indent="-285750" algn="l">
              <a:lnSpc>
                <a:spcPct val="100000"/>
              </a:lnSpc>
              <a:buFont typeface="Arial" panose="020B0604020202020204" pitchFamily="34" charset="0"/>
              <a:buChar char="•"/>
            </a:pPr>
            <a:endParaRPr lang="en-US" sz="2400" spc="-1" dirty="0"/>
          </a:p>
          <a:p>
            <a:pPr marL="285750" indent="-285750" algn="l">
              <a:lnSpc>
                <a:spcPct val="100000"/>
              </a:lnSpc>
              <a:buFont typeface="Arial" panose="020B0604020202020204" pitchFamily="34" charset="0"/>
              <a:buChar char="•"/>
            </a:pPr>
            <a:r>
              <a:rPr lang="en-US" sz="2400" spc="-1" dirty="0"/>
              <a:t>Data source integrations</a:t>
            </a:r>
          </a:p>
          <a:p>
            <a:pPr marL="285750" indent="-285750" algn="l">
              <a:lnSpc>
                <a:spcPct val="100000"/>
              </a:lnSpc>
              <a:buFont typeface="Arial" panose="020B0604020202020204" pitchFamily="34" charset="0"/>
              <a:buChar char="•"/>
            </a:pPr>
            <a:endParaRPr lang="en-US" sz="2400" spc="-1" dirty="0"/>
          </a:p>
          <a:p>
            <a:pPr marL="285750" indent="-285750" algn="l">
              <a:lnSpc>
                <a:spcPct val="100000"/>
              </a:lnSpc>
              <a:buFont typeface="Arial" panose="020B0604020202020204" pitchFamily="34" charset="0"/>
              <a:buChar char="•"/>
            </a:pPr>
            <a:r>
              <a:rPr lang="en-US" sz="2400" spc="-1" dirty="0"/>
              <a:t>No server management</a:t>
            </a:r>
          </a:p>
          <a:p>
            <a:pPr algn="l">
              <a:lnSpc>
                <a:spcPct val="100000"/>
              </a:lnSpc>
            </a:pPr>
            <a:endParaRPr lang="en-US" spc="-1" dirty="0"/>
          </a:p>
        </p:txBody>
      </p:sp>
      <p:pic>
        <p:nvPicPr>
          <p:cNvPr id="2050" name="Picture 2">
            <a:extLst>
              <a:ext uri="{FF2B5EF4-FFF2-40B4-BE49-F238E27FC236}">
                <a16:creationId xmlns:a16="http://schemas.microsoft.com/office/drawing/2014/main" id="{6B387C6E-ADED-4C7F-AD7B-4E25D6F47D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82608" y="1880118"/>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4840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Spring boot</a:t>
            </a:r>
            <a:endParaRPr lang="en-US" b="0" spc="-1" dirty="0">
              <a:latin typeface="Arial"/>
            </a:endParaRPr>
          </a:p>
        </p:txBody>
      </p:sp>
      <p:pic>
        <p:nvPicPr>
          <p:cNvPr id="1026" name="Picture 2">
            <a:extLst>
              <a:ext uri="{FF2B5EF4-FFF2-40B4-BE49-F238E27FC236}">
                <a16:creationId xmlns:a16="http://schemas.microsoft.com/office/drawing/2014/main" id="{77985DA2-4323-43F7-9A3D-2D0CBC472C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88" y="1363864"/>
            <a:ext cx="6758385" cy="484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263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Spring </a:t>
            </a:r>
            <a:r>
              <a:rPr lang="en-US" spc="-1" dirty="0">
                <a:solidFill>
                  <a:srgbClr val="FF0000"/>
                </a:solidFill>
                <a:latin typeface="Arial Narrow"/>
                <a:ea typeface="Arial Narrow"/>
              </a:rPr>
              <a:t>CLOUD</a:t>
            </a:r>
            <a:r>
              <a:rPr lang="en-US" spc="-1" dirty="0">
                <a:latin typeface="Arial Narrow"/>
                <a:ea typeface="Arial Narrow"/>
              </a:rPr>
              <a:t> Function</a:t>
            </a:r>
            <a:endParaRPr lang="en-US" b="0" spc="-1" dirty="0">
              <a:latin typeface="Arial"/>
            </a:endParaRPr>
          </a:p>
        </p:txBody>
      </p:sp>
      <p:sp>
        <p:nvSpPr>
          <p:cNvPr id="12" name="Content Placeholder 11"/>
          <p:cNvSpPr>
            <a:spLocks noGrp="1"/>
          </p:cNvSpPr>
          <p:nvPr>
            <p:ph idx="22"/>
          </p:nvPr>
        </p:nvSpPr>
        <p:spPr>
          <a:xfrm>
            <a:off x="1218690" y="1514764"/>
            <a:ext cx="7378719" cy="4710545"/>
          </a:xfrm>
        </p:spPr>
        <p:txBody>
          <a:bodyPr/>
          <a:lstStyle/>
          <a:p>
            <a:r>
              <a:rPr lang="en-US" dirty="0"/>
              <a:t>Spring Cloud Function is a project with the following high-level goals:</a:t>
            </a:r>
          </a:p>
          <a:p>
            <a:pPr marL="285750" indent="-285750" algn="l">
              <a:buFont typeface="Arial" panose="020B0604020202020204" pitchFamily="34" charset="0"/>
              <a:buChar char="•"/>
            </a:pPr>
            <a:r>
              <a:rPr lang="en-US" dirty="0"/>
              <a:t>Promote the implementation of business logic via functions.</a:t>
            </a:r>
          </a:p>
          <a:p>
            <a:pPr marL="285750" indent="-285750" algn="l">
              <a:buFont typeface="Arial" panose="020B0604020202020204" pitchFamily="34" charset="0"/>
              <a:buChar char="•"/>
            </a:pPr>
            <a:r>
              <a:rPr lang="en-US" dirty="0"/>
              <a:t>Decouple the development lifecycle of business logic from any specific runtime target so that the same code can run as a web endpoint, a stream processor, or a task.</a:t>
            </a:r>
          </a:p>
          <a:p>
            <a:pPr marL="285750" indent="-285750" algn="l">
              <a:buFont typeface="Arial" panose="020B0604020202020204" pitchFamily="34" charset="0"/>
              <a:buChar char="•"/>
            </a:pPr>
            <a:r>
              <a:rPr lang="en-US" dirty="0"/>
              <a:t>Support a uniform programming model across serverless providers, as well as the ability to run standalone (locally or in a PaaS).</a:t>
            </a:r>
          </a:p>
          <a:p>
            <a:pPr marL="285750" indent="-285750" algn="l">
              <a:buFont typeface="Arial" panose="020B0604020202020204" pitchFamily="34" charset="0"/>
              <a:buChar char="•"/>
            </a:pPr>
            <a:r>
              <a:rPr lang="en-US" dirty="0"/>
              <a:t>Enable Spring Boot features (auto-configuration, dependency injection, metrics) on serverless providers.</a:t>
            </a:r>
          </a:p>
          <a:p>
            <a:pPr marL="285750" indent="-285750" algn="l">
              <a:buFont typeface="Arial" panose="020B0604020202020204" pitchFamily="34" charset="0"/>
              <a:buChar char="•"/>
            </a:pPr>
            <a:r>
              <a:rPr lang="en-US" dirty="0"/>
              <a:t>It abstracts away all of the transport details and infrastructure, allowing the developer to keep all the familiar tools and processes, and focus firmly on business logic.</a:t>
            </a:r>
          </a:p>
          <a:p>
            <a:pPr algn="l">
              <a:lnSpc>
                <a:spcPct val="100000"/>
              </a:lnSpc>
            </a:pPr>
            <a:endParaRPr lang="en-US" spc="-1" dirty="0"/>
          </a:p>
          <a:p>
            <a:pPr algn="l">
              <a:lnSpc>
                <a:spcPct val="100000"/>
              </a:lnSpc>
            </a:pPr>
            <a:r>
              <a:rPr lang="en-US" dirty="0">
                <a:hlinkClick r:id="rId3"/>
              </a:rPr>
              <a:t>https://spring.io/projects/spring-cloud-function</a:t>
            </a:r>
            <a:endParaRPr lang="en-US" spc="-1" dirty="0"/>
          </a:p>
        </p:txBody>
      </p:sp>
      <p:pic>
        <p:nvPicPr>
          <p:cNvPr id="4100" name="Picture 4">
            <a:extLst>
              <a:ext uri="{FF2B5EF4-FFF2-40B4-BE49-F238E27FC236}">
                <a16:creationId xmlns:a16="http://schemas.microsoft.com/office/drawing/2014/main" id="{A873B7FC-805A-4386-A366-3511065E22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7410" y="2628900"/>
            <a:ext cx="3485521" cy="1951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14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pc="-1" dirty="0">
                <a:latin typeface="Arial Narrow"/>
                <a:ea typeface="Arial Narrow"/>
              </a:rPr>
              <a:t>SERVERLESS </a:t>
            </a:r>
            <a:r>
              <a:rPr lang="en-US" spc="-1" dirty="0">
                <a:solidFill>
                  <a:srgbClr val="FF0000"/>
                </a:solidFill>
                <a:latin typeface="Arial Narrow"/>
                <a:ea typeface="Arial Narrow"/>
              </a:rPr>
              <a:t>COLD START</a:t>
            </a:r>
            <a:endParaRPr lang="en-US" b="0" spc="-1" dirty="0">
              <a:solidFill>
                <a:srgbClr val="FF0000"/>
              </a:solidFill>
              <a:latin typeface="Arial"/>
            </a:endParaRPr>
          </a:p>
        </p:txBody>
      </p:sp>
      <p:sp>
        <p:nvSpPr>
          <p:cNvPr id="12" name="Content Placeholder 11"/>
          <p:cNvSpPr>
            <a:spLocks noGrp="1"/>
          </p:cNvSpPr>
          <p:nvPr>
            <p:ph idx="22"/>
          </p:nvPr>
        </p:nvSpPr>
        <p:spPr>
          <a:xfrm>
            <a:off x="1218691" y="1514764"/>
            <a:ext cx="5410710" cy="4710545"/>
          </a:xfrm>
        </p:spPr>
        <p:txBody>
          <a:bodyPr/>
          <a:lstStyle/>
          <a:p>
            <a:pPr algn="l"/>
            <a:r>
              <a:rPr lang="en-US" dirty="0"/>
              <a:t>The very first cold start happens when the first request comes in after deployment.</a:t>
            </a:r>
          </a:p>
          <a:p>
            <a:pPr algn="l"/>
            <a:r>
              <a:rPr lang="en-US" dirty="0"/>
              <a:t>After that request is processed, the instance stays alive to be reused for subsequent requests. There is no predefined threshold after the instance gets recycled, the empiric data show some variance of the idle period.</a:t>
            </a:r>
          </a:p>
          <a:p>
            <a:pPr algn="l"/>
            <a:endParaRPr lang="en-US" dirty="0"/>
          </a:p>
          <a:p>
            <a:pPr algn="l"/>
            <a:endParaRPr lang="en-US" dirty="0"/>
          </a:p>
          <a:p>
            <a:pPr algn="l">
              <a:lnSpc>
                <a:spcPct val="100000"/>
              </a:lnSpc>
            </a:pPr>
            <a:r>
              <a:rPr lang="en-US" dirty="0">
                <a:hlinkClick r:id="rId3"/>
              </a:rPr>
              <a:t>Spring Cloud Function</a:t>
            </a:r>
            <a:r>
              <a:rPr lang="en-US" dirty="0"/>
              <a:t> has a couple of new features in 2.0 (still in milestone phase), and possibly the most dramatic is the ability to go "fully functional". This is made possible by changes in Spring Boot 2.1 together with Spring Framework 5.1, and it means a different way of thinking about bean definitions in Spring applications, but also significant improvements in startup performance.</a:t>
            </a:r>
          </a:p>
          <a:p>
            <a:pPr algn="l">
              <a:lnSpc>
                <a:spcPct val="100000"/>
              </a:lnSpc>
            </a:pPr>
            <a:r>
              <a:rPr lang="en-US" dirty="0">
                <a:hlinkClick r:id="rId4"/>
              </a:rPr>
              <a:t>https://spring.io/blog/2018/10/22/functional-bean-registrations-in-spring-cloud-function</a:t>
            </a:r>
            <a:endParaRPr lang="en-US" spc="-1" dirty="0"/>
          </a:p>
        </p:txBody>
      </p:sp>
      <p:pic>
        <p:nvPicPr>
          <p:cNvPr id="5124" name="Picture 4" descr="pubchart (600×371)">
            <a:extLst>
              <a:ext uri="{FF2B5EF4-FFF2-40B4-BE49-F238E27FC236}">
                <a16:creationId xmlns:a16="http://schemas.microsoft.com/office/drawing/2014/main" id="{0CC6B10D-FA04-4509-ADAB-B8BA032E8E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7130" y="1809461"/>
            <a:ext cx="5040923" cy="3116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3858368"/>
      </p:ext>
    </p:extLst>
  </p:cSld>
  <p:clrMapOvr>
    <a:masterClrMapping/>
  </p:clrMapOvr>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4e7e4dd7-87a7-44ed-a117-880e36b8a711">WMENFUZ2NZA5-29392445-8589</_dlc_DocId>
    <_dlc_DocIdUrl xmlns="4e7e4dd7-87a7-44ed-a117-880e36b8a711">
      <Url>https://one.endava.com/Group/SalesAndMarketing/_layouts/15/DocIdRedir.aspx?ID=WMENFUZ2NZA5-29392445-8589</Url>
      <Description>WMENFUZ2NZA5-29392445-8589</Description>
    </_dlc_DocIdUrl>
  </documentManagement>
</p:properties>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3.xml><?xml version="1.0" encoding="utf-8"?>
<ct:contentTypeSchema xmlns:ct="http://schemas.microsoft.com/office/2006/metadata/contentType" xmlns:ma="http://schemas.microsoft.com/office/2006/metadata/properties/metaAttributes" ct:_="" ma:_="" ma:contentTypeName="Document" ma:contentTypeID="0x01010053FBAAD7C9E6E745B7FEE6CC7DC24E33" ma:contentTypeVersion="0" ma:contentTypeDescription="Create a new document." ma:contentTypeScope="" ma:versionID="bcc4530fba5faa5e1c6226d6341d4ae9">
  <xsd:schema xmlns:xsd="http://www.w3.org/2001/XMLSchema" xmlns:xs="http://www.w3.org/2001/XMLSchema" xmlns:p="http://schemas.microsoft.com/office/2006/metadata/properties" xmlns:ns2="4e7e4dd7-87a7-44ed-a117-880e36b8a711" targetNamespace="http://schemas.microsoft.com/office/2006/metadata/properties" ma:root="true" ma:fieldsID="92143b6738aaad5a27d8fc4d0e9aeb7f" ns2:_="">
    <xsd:import namespace="4e7e4dd7-87a7-44ed-a117-880e36b8a7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e4dd7-87a7-44ed-a117-880e36b8a7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E70423-9FE9-4B65-9BE2-E34FCE1BD5F6}">
  <ds:schemaRefs>
    <ds:schemaRef ds:uri="http://schemas.microsoft.com/office/2006/metadata/properties"/>
    <ds:schemaRef ds:uri="http://purl.org/dc/elements/1.1/"/>
    <ds:schemaRef ds:uri="http://schemas.microsoft.com/office/2006/documentManagement/types"/>
    <ds:schemaRef ds:uri="4e7e4dd7-87a7-44ed-a117-880e36b8a711"/>
    <ds:schemaRef ds:uri="http://www.w3.org/XML/1998/namespace"/>
    <ds:schemaRef ds:uri="http://schemas.microsoft.com/office/infopath/2007/PartnerControls"/>
    <ds:schemaRef ds:uri="http://purl.org/dc/terms/"/>
    <ds:schemaRef ds:uri="http://purl.org/dc/dcmitype/"/>
    <ds:schemaRef ds:uri="http://schemas.openxmlformats.org/package/2006/metadata/core-properties"/>
  </ds:schemaRefs>
</ds:datastoreItem>
</file>

<file path=customXml/itemProps2.xml><?xml version="1.0" encoding="utf-8"?>
<ds:datastoreItem xmlns:ds="http://schemas.openxmlformats.org/officeDocument/2006/customXml" ds:itemID="{EBC57224-B575-4CEF-909E-36764AD2B883}">
  <ds:schemaRefs>
    <ds:schemaRef ds:uri="http://schemas.microsoft.com/sharepoint/events"/>
  </ds:schemaRefs>
</ds:datastoreItem>
</file>

<file path=customXml/itemProps3.xml><?xml version="1.0" encoding="utf-8"?>
<ds:datastoreItem xmlns:ds="http://schemas.openxmlformats.org/officeDocument/2006/customXml" ds:itemID="{8EB9DC28-FC5A-4BF8-B23A-477668987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e4dd7-87a7-44ed-a117-880e36b8a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42C2D96-7AE6-498C-A65A-58BFE51032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1102</TotalTime>
  <Words>414</Words>
  <Application>Microsoft Office PowerPoint</Application>
  <PresentationFormat>Widescreen</PresentationFormat>
  <Paragraphs>97</Paragraphs>
  <Slides>12</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Narrow</vt:lpstr>
      <vt:lpstr>Arial Narrow Bold</vt:lpstr>
      <vt:lpstr>Calibri</vt:lpstr>
      <vt:lpstr>Helvetica Neue Light</vt:lpstr>
      <vt:lpstr>Wingdings</vt:lpstr>
      <vt:lpstr>Endava PPT slides</vt:lpstr>
      <vt:lpstr>AWS Serverless with Spring Cloud</vt:lpstr>
      <vt:lpstr>Agenda</vt:lpstr>
      <vt:lpstr>WHY Serverless</vt:lpstr>
      <vt:lpstr>AWS Serverless</vt:lpstr>
      <vt:lpstr>Managed services</vt:lpstr>
      <vt:lpstr>Functions FaaS</vt:lpstr>
      <vt:lpstr>Spring boot</vt:lpstr>
      <vt:lpstr>Spring CLOUD Function</vt:lpstr>
      <vt:lpstr>SERVERLESS COLD START</vt:lpstr>
      <vt:lpstr>Live DEMO</vt:lpstr>
      <vt:lpstr>PowerPoint Presentation</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 with Spring Cloud</dc:title>
  <dc:creator>Mihai Stangaciu</dc:creator>
  <cp:lastModifiedBy>Mihai Stangaciu</cp:lastModifiedBy>
  <cp:revision>221</cp:revision>
  <cp:lastPrinted>2015-07-09T12:46:33Z</cp:lastPrinted>
  <dcterms:created xsi:type="dcterms:W3CDTF">2017-02-27T09:06:14Z</dcterms:created>
  <dcterms:modified xsi:type="dcterms:W3CDTF">2019-11-05T22:07:31Z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0x01010053FBAAD7C9E6E745B7FEE6CC7DC24E33</vt:lpwstr>
  </property>
  <property fmtid="{D5CDD505-2E9C-101B-9397-08002B2CF9AE}" pid="3" name="_dlc_DocIdItemGuid">
    <vt:lpwstr>b31bafd3-3c2c-442e-bbbb-25765d6fab2c</vt:lpwstr>
  </property>
</Properties>
</file>